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471" autoAdjust="0"/>
    <p:restoredTop sz="94660"/>
  </p:normalViewPr>
  <p:slideViewPr>
    <p:cSldViewPr snapToGrid="0">
      <p:cViewPr varScale="1">
        <p:scale>
          <a:sx n="85" d="100"/>
          <a:sy n="85" d="100"/>
        </p:scale>
        <p:origin x="12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loupce s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Ostatní živočichové v okolí rybníků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smtClean="0"/>
              <a:t>4. třída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7787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868619" y="820514"/>
            <a:ext cx="4256537" cy="3683752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Ondatra pižmová</a:t>
            </a:r>
          </a:p>
          <a:p>
            <a:r>
              <a:rPr lang="cs-CZ" dirty="0" smtClean="0"/>
              <a:t>Staví si nory v březích rybníků a řek</a:t>
            </a:r>
          </a:p>
          <a:p>
            <a:r>
              <a:rPr lang="cs-CZ" dirty="0" smtClean="0"/>
              <a:t>Dobrý plavec</a:t>
            </a:r>
          </a:p>
          <a:p>
            <a:r>
              <a:rPr lang="cs-CZ" dirty="0" smtClean="0"/>
              <a:t>Ocas používá jako kormidlo</a:t>
            </a:r>
          </a:p>
          <a:p>
            <a:r>
              <a:rPr lang="cs-CZ" dirty="0" smtClean="0"/>
              <a:t>Je to všežravec</a:t>
            </a:r>
          </a:p>
          <a:p>
            <a:r>
              <a:rPr lang="cs-CZ" dirty="0" smtClean="0"/>
              <a:t>Za potravou se potápí i k vodnímu dnu</a:t>
            </a:r>
            <a:endParaRPr lang="cs-CZ" dirty="0"/>
          </a:p>
        </p:txBody>
      </p:sp>
      <p:pic>
        <p:nvPicPr>
          <p:cNvPr id="2050" name="Picture 2" descr="Ondatra pyžmová (Ondatra zibethicus) » Rybářský rozcestní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1245" y="332845"/>
            <a:ext cx="5715000" cy="369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Ondatra pižmová – Wikiped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041" y="3124552"/>
            <a:ext cx="5715000" cy="3143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Ondatra zibethicus (ondatra pižmová) | BioLib.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2934" y="4028546"/>
            <a:ext cx="3736622" cy="279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4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dirty="0" smtClean="0"/>
              <a:t>A zbylé živočichy si necháme do ekosystému řeka </a:t>
            </a:r>
            <a:r>
              <a:rPr lang="cs-CZ" dirty="0" smtClean="0">
                <a:sym typeface="Wingdings" panose="05000000000000000000" pitchFamily="2" charset="2"/>
              </a:rPr>
              <a:t></a:t>
            </a:r>
          </a:p>
          <a:p>
            <a:pPr marL="0" indent="0" algn="ctr">
              <a:buNone/>
            </a:pPr>
            <a:r>
              <a:rPr lang="cs-CZ" dirty="0" smtClean="0">
                <a:sym typeface="Wingdings" panose="05000000000000000000" pitchFamily="2" charset="2"/>
              </a:rPr>
              <a:t>Nezapomeň na zápis do sešitu 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660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Obojživelníci a plazi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784781"/>
            <a:ext cx="3545337" cy="261130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smtClean="0"/>
              <a:t>Obojživelníci</a:t>
            </a:r>
          </a:p>
          <a:p>
            <a:r>
              <a:rPr lang="cs-CZ" dirty="0" smtClean="0"/>
              <a:t>žijí </a:t>
            </a:r>
            <a:r>
              <a:rPr lang="cs-CZ" dirty="0"/>
              <a:t>na souši i ve </a:t>
            </a:r>
            <a:r>
              <a:rPr lang="cs-CZ" dirty="0" smtClean="0"/>
              <a:t>vodě</a:t>
            </a:r>
          </a:p>
          <a:p>
            <a:r>
              <a:rPr lang="cs-CZ" dirty="0" smtClean="0"/>
              <a:t>Z vajíček se líhnou pulci – ti dýchají žábrami a žijí ve vodě</a:t>
            </a:r>
          </a:p>
          <a:p>
            <a:r>
              <a:rPr lang="cs-CZ" dirty="0" smtClean="0"/>
              <a:t>Dospělí jedinci dýchají plícemi a žijí na souši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010706" y="2784781"/>
            <a:ext cx="3545337" cy="2611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Plazi</a:t>
            </a:r>
          </a:p>
          <a:p>
            <a:r>
              <a:rPr lang="cs-CZ" dirty="0" smtClean="0"/>
              <a:t>Většinou žijí na souši</a:t>
            </a:r>
          </a:p>
          <a:p>
            <a:r>
              <a:rPr lang="cs-CZ" dirty="0" smtClean="0"/>
              <a:t>Dýchají plícemi</a:t>
            </a:r>
          </a:p>
          <a:p>
            <a:r>
              <a:rPr lang="cs-CZ" dirty="0" smtClean="0"/>
              <a:t>Tělo mají pokryté šupinami nebo krunýřem</a:t>
            </a:r>
            <a:endParaRPr lang="cs-CZ" dirty="0"/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913775" y="2214694"/>
            <a:ext cx="3838848" cy="41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Zkus říct znaky obojživelníků</a:t>
            </a:r>
            <a:endParaRPr lang="cs-CZ" dirty="0"/>
          </a:p>
        </p:txBody>
      </p:sp>
      <p:sp>
        <p:nvSpPr>
          <p:cNvPr id="6" name="Zástupný symbol pro obsah 2"/>
          <p:cNvSpPr txBox="1">
            <a:spLocks/>
          </p:cNvSpPr>
          <p:nvPr/>
        </p:nvSpPr>
        <p:spPr>
          <a:xfrm>
            <a:off x="6010706" y="2290893"/>
            <a:ext cx="3838848" cy="41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Zkus říct znaky plazů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183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49242" y="989848"/>
            <a:ext cx="5058047" cy="187753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cs-CZ" dirty="0" smtClean="0"/>
              <a:t>Skokan zelený</a:t>
            </a:r>
          </a:p>
          <a:p>
            <a:r>
              <a:rPr lang="cs-CZ" dirty="0" smtClean="0"/>
              <a:t>Mezi prsty má plovací blány, pomocí nich plave</a:t>
            </a:r>
          </a:p>
          <a:p>
            <a:r>
              <a:rPr lang="cs-CZ" dirty="0" smtClean="0"/>
              <a:t>Živí se drobnými živočichy</a:t>
            </a:r>
          </a:p>
          <a:p>
            <a:r>
              <a:rPr lang="cs-CZ" dirty="0" smtClean="0"/>
              <a:t>Nejčastější obojživelník v okolí rybníků</a:t>
            </a:r>
            <a:endParaRPr lang="cs-CZ" dirty="0"/>
          </a:p>
        </p:txBody>
      </p:sp>
      <p:pic>
        <p:nvPicPr>
          <p:cNvPr id="1026" name="Picture 2" descr="Skokan zelený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178" y="702907"/>
            <a:ext cx="3389841" cy="2830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ana temporaria - skokan hnědý | Ranidae - skokanovití | Natura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3" y="3789018"/>
            <a:ext cx="3094389" cy="232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772663" y="3105590"/>
            <a:ext cx="2320493" cy="52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Skokan hnědý</a:t>
            </a:r>
            <a:endParaRPr lang="cs-CZ" dirty="0"/>
          </a:p>
        </p:txBody>
      </p:sp>
      <p:sp>
        <p:nvSpPr>
          <p:cNvPr id="9" name="Zástupný symbol pro obsah 2"/>
          <p:cNvSpPr txBox="1">
            <a:spLocks/>
          </p:cNvSpPr>
          <p:nvPr/>
        </p:nvSpPr>
        <p:spPr>
          <a:xfrm>
            <a:off x="4323019" y="3940969"/>
            <a:ext cx="2320493" cy="5294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Ropucha obecná</a:t>
            </a:r>
            <a:endParaRPr lang="cs-CZ" dirty="0"/>
          </a:p>
        </p:txBody>
      </p:sp>
      <p:pic>
        <p:nvPicPr>
          <p:cNvPr id="1032" name="Picture 8" descr="Ropucha obecná (Bufo bufo) » Rybářský rozcestní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512" y="3820365"/>
            <a:ext cx="3827286" cy="2258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7962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 build="p"/>
      <p:bldP spid="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Další obojživelníci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367092"/>
            <a:ext cx="2089070" cy="4664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Čolek obecný</a:t>
            </a: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6236486" y="2581580"/>
            <a:ext cx="2089070" cy="4664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Mlok skvrnitý</a:t>
            </a:r>
          </a:p>
        </p:txBody>
      </p:sp>
      <p:pic>
        <p:nvPicPr>
          <p:cNvPr id="2050" name="Picture 2" descr="Čolek Obecný - Lissotriton vulgar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363" y="2985909"/>
            <a:ext cx="3934964" cy="224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ŘÍBĚH FOTOGRAFIE: MÁVAJÍCÍ MLOK SKVRNITÝ | FOTOL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931" y="2985909"/>
            <a:ext cx="4777670" cy="3185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6418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47641" y="1418825"/>
            <a:ext cx="10363826" cy="3424107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Užovka obojková</a:t>
            </a:r>
          </a:p>
          <a:p>
            <a:r>
              <a:rPr lang="cs-CZ" dirty="0" smtClean="0"/>
              <a:t>Můžeme ji vidět na vodě nebo na břehu</a:t>
            </a:r>
          </a:p>
          <a:p>
            <a:r>
              <a:rPr lang="cs-CZ" dirty="0" smtClean="0"/>
              <a:t>Má výrazné žluté půlměsíčky za hlavou</a:t>
            </a:r>
          </a:p>
          <a:p>
            <a:r>
              <a:rPr lang="cs-CZ" dirty="0" smtClean="0"/>
              <a:t>Živí se žábami, hmyzem i rybkami</a:t>
            </a:r>
          </a:p>
          <a:p>
            <a:r>
              <a:rPr lang="cs-CZ" dirty="0" smtClean="0"/>
              <a:t>Kořist polyká v celku</a:t>
            </a:r>
          </a:p>
          <a:p>
            <a:r>
              <a:rPr lang="cs-CZ" dirty="0" smtClean="0"/>
              <a:t>Nejedovatý plaz</a:t>
            </a:r>
            <a:endParaRPr lang="cs-CZ" dirty="0"/>
          </a:p>
        </p:txBody>
      </p:sp>
      <p:pic>
        <p:nvPicPr>
          <p:cNvPr id="3074" name="Picture 2" descr="Užovka obojková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3797" y="1040668"/>
            <a:ext cx="4876800" cy="3638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Užovka obojková - Natrix natrix - PŘÍRODA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92" y="3693230"/>
            <a:ext cx="4054123" cy="3040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118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3774" y="542318"/>
            <a:ext cx="10364451" cy="1596177"/>
          </a:xfrm>
        </p:spPr>
        <p:txBody>
          <a:bodyPr/>
          <a:lstStyle/>
          <a:p>
            <a:r>
              <a:rPr lang="cs-CZ" dirty="0" smtClean="0"/>
              <a:t>ptáci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4" y="2863803"/>
            <a:ext cx="10363826" cy="3424107"/>
          </a:xfrm>
        </p:spPr>
        <p:txBody>
          <a:bodyPr/>
          <a:lstStyle/>
          <a:p>
            <a:r>
              <a:rPr lang="cs-CZ" dirty="0" smtClean="0"/>
              <a:t>Pohybují se často ve vzduchu</a:t>
            </a:r>
          </a:p>
          <a:p>
            <a:r>
              <a:rPr lang="cs-CZ" dirty="0" smtClean="0"/>
              <a:t>Tělo mají pokryté peřím</a:t>
            </a:r>
          </a:p>
          <a:p>
            <a:r>
              <a:rPr lang="cs-CZ" dirty="0" smtClean="0"/>
              <a:t>Přední končetiny jsou přeměněny v křídla</a:t>
            </a:r>
          </a:p>
          <a:p>
            <a:r>
              <a:rPr lang="cs-CZ" dirty="0" smtClean="0"/>
              <a:t>Hlava je zakončena zobákem</a:t>
            </a:r>
          </a:p>
          <a:p>
            <a:r>
              <a:rPr lang="cs-CZ" dirty="0" smtClean="0"/>
              <a:t>Můžeme je spatřit na břehu i na vodě</a:t>
            </a:r>
          </a:p>
          <a:p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13775" y="2214694"/>
            <a:ext cx="3838848" cy="41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Zkus říct znaky ptáků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9315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54259" y="645536"/>
            <a:ext cx="4098493" cy="2600019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Kachna divoká</a:t>
            </a:r>
          </a:p>
          <a:p>
            <a:r>
              <a:rPr lang="cs-CZ" dirty="0" smtClean="0"/>
              <a:t>Nejhojnější vodní pták</a:t>
            </a:r>
          </a:p>
          <a:p>
            <a:r>
              <a:rPr lang="cs-CZ" dirty="0" smtClean="0"/>
              <a:t>Samec a samice se barevně liší</a:t>
            </a:r>
          </a:p>
          <a:p>
            <a:r>
              <a:rPr lang="cs-CZ" dirty="0" smtClean="0"/>
              <a:t>Je všežravec</a:t>
            </a:r>
          </a:p>
          <a:p>
            <a:r>
              <a:rPr lang="cs-CZ" dirty="0" smtClean="0"/>
              <a:t>za potravou se může i potápět</a:t>
            </a:r>
          </a:p>
          <a:p>
            <a:pPr marL="0" indent="0">
              <a:buNone/>
            </a:pPr>
            <a:endParaRPr lang="cs-CZ" dirty="0" smtClean="0"/>
          </a:p>
          <a:p>
            <a:endParaRPr lang="cs-CZ" dirty="0" smtClean="0"/>
          </a:p>
        </p:txBody>
      </p:sp>
      <p:pic>
        <p:nvPicPr>
          <p:cNvPr id="4098" name="Picture 2" descr="Kachna divoká – Wikipedi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4" y="3036711"/>
            <a:ext cx="2891931" cy="2891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2"/>
          <p:cNvSpPr txBox="1">
            <a:spLocks/>
          </p:cNvSpPr>
          <p:nvPr/>
        </p:nvSpPr>
        <p:spPr>
          <a:xfrm>
            <a:off x="5254352" y="645536"/>
            <a:ext cx="4984670" cy="260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Lyska černá</a:t>
            </a:r>
          </a:p>
          <a:p>
            <a:r>
              <a:rPr lang="cs-CZ" dirty="0" smtClean="0"/>
              <a:t>Má černé peří a bílou lysinu na hlavě</a:t>
            </a:r>
          </a:p>
          <a:p>
            <a:r>
              <a:rPr lang="cs-CZ" dirty="0" smtClean="0"/>
              <a:t>Živí se všežravě</a:t>
            </a:r>
          </a:p>
          <a:p>
            <a:r>
              <a:rPr lang="cs-CZ" dirty="0" smtClean="0"/>
              <a:t>Za potravou se může potápět</a:t>
            </a:r>
          </a:p>
          <a:p>
            <a:endParaRPr lang="cs-CZ" dirty="0" smtClean="0"/>
          </a:p>
        </p:txBody>
      </p:sp>
      <p:sp>
        <p:nvSpPr>
          <p:cNvPr id="7" name="Zástupný symbol pro obsah 2"/>
          <p:cNvSpPr txBox="1">
            <a:spLocks/>
          </p:cNvSpPr>
          <p:nvPr/>
        </p:nvSpPr>
        <p:spPr>
          <a:xfrm>
            <a:off x="3231715" y="3245555"/>
            <a:ext cx="4098493" cy="2600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Labuť velká</a:t>
            </a:r>
          </a:p>
          <a:p>
            <a:r>
              <a:rPr lang="cs-CZ" dirty="0" smtClean="0"/>
              <a:t>Největší vodní pták</a:t>
            </a:r>
          </a:p>
          <a:p>
            <a:r>
              <a:rPr lang="cs-CZ" dirty="0" smtClean="0"/>
              <a:t>Živí se převážně rostlinnou potravou</a:t>
            </a:r>
          </a:p>
          <a:p>
            <a:r>
              <a:rPr lang="cs-CZ" dirty="0" smtClean="0"/>
              <a:t>Je to pták stálý</a:t>
            </a:r>
          </a:p>
          <a:p>
            <a:endParaRPr lang="cs-CZ" dirty="0" smtClean="0"/>
          </a:p>
        </p:txBody>
      </p:sp>
      <p:pic>
        <p:nvPicPr>
          <p:cNvPr id="4102" name="Picture 6" descr="Lyska černá (Fulica atra) - ChovZvířat.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6486" y="2526594"/>
            <a:ext cx="3898339" cy="2477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Prostor - architektura, interiér, desig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0708" y="4447383"/>
            <a:ext cx="3593465" cy="241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0047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savci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913775" y="2668322"/>
            <a:ext cx="10363826" cy="3424107"/>
          </a:xfrm>
        </p:spPr>
        <p:txBody>
          <a:bodyPr/>
          <a:lstStyle/>
          <a:p>
            <a:r>
              <a:rPr lang="cs-CZ" dirty="0" smtClean="0"/>
              <a:t>Žijí na souši, ve vodě i ve vzduchu</a:t>
            </a:r>
          </a:p>
          <a:p>
            <a:r>
              <a:rPr lang="cs-CZ" dirty="0" smtClean="0"/>
              <a:t>Tělo mají převážně pokryto srstí</a:t>
            </a:r>
          </a:p>
          <a:p>
            <a:r>
              <a:rPr lang="cs-CZ" dirty="0" smtClean="0"/>
              <a:t>Většina rodí živá mláďata, která sají mateřské mléko</a:t>
            </a:r>
            <a:endParaRPr lang="cs-CZ" dirty="0"/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913775" y="2023818"/>
            <a:ext cx="3838848" cy="41768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dirty="0" smtClean="0"/>
              <a:t>Zkus říct znaky savců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14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sz="quarter" idx="13"/>
          </p:nvPr>
        </p:nvSpPr>
        <p:spPr>
          <a:xfrm>
            <a:off x="1060530" y="899535"/>
            <a:ext cx="4617781" cy="42369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Hryzec vodní</a:t>
            </a:r>
          </a:p>
          <a:p>
            <a:r>
              <a:rPr lang="cs-CZ" dirty="0" smtClean="0"/>
              <a:t>Buduje si chodby v březích rybníka</a:t>
            </a:r>
          </a:p>
          <a:p>
            <a:r>
              <a:rPr lang="cs-CZ" dirty="0" smtClean="0"/>
              <a:t>Výborně plave a umí se potápět</a:t>
            </a:r>
          </a:p>
          <a:p>
            <a:r>
              <a:rPr lang="cs-CZ" dirty="0" smtClean="0"/>
              <a:t>Je to býložravec</a:t>
            </a:r>
          </a:p>
          <a:p>
            <a:r>
              <a:rPr lang="cs-CZ" dirty="0" smtClean="0"/>
              <a:t>Někdy ho můžeme spatřit i na zahradě, škodí ohryzáváním kořenů stromů a požíráním kořenové </a:t>
            </a:r>
            <a:r>
              <a:rPr lang="cs-CZ" dirty="0" smtClean="0"/>
              <a:t>zeleniny</a:t>
            </a:r>
          </a:p>
          <a:p>
            <a:r>
              <a:rPr lang="cs-CZ" dirty="0" smtClean="0"/>
              <a:t>Velký asi jako morče</a:t>
            </a:r>
            <a:endParaRPr lang="cs-CZ" dirty="0" smtClean="0"/>
          </a:p>
        </p:txBody>
      </p:sp>
      <p:pic>
        <p:nvPicPr>
          <p:cNvPr id="1026" name="Picture 2" descr="Přemnožení hraboši a hryzci: Jak před nimi ochránit zahradu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419" y="899535"/>
            <a:ext cx="3727803" cy="2486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ryzec vodní - DDD servis Libor Čihá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8140" y="4022699"/>
            <a:ext cx="48768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ryzec Vodní - Arvicola terrestr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47" y="2711437"/>
            <a:ext cx="5223611" cy="2780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9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pka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TM04033925[[fn=Kapka]]</Template>
  <TotalTime>65</TotalTime>
  <Words>309</Words>
  <Application>Microsoft Office PowerPoint</Application>
  <PresentationFormat>Širokoúhlá obrazovka</PresentationFormat>
  <Paragraphs>67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Tw Cen MT</vt:lpstr>
      <vt:lpstr>Wingdings</vt:lpstr>
      <vt:lpstr>Kapka</vt:lpstr>
      <vt:lpstr>Ostatní živočichové v okolí rybníků</vt:lpstr>
      <vt:lpstr>Obojživelníci a plazi</vt:lpstr>
      <vt:lpstr>Prezentace aplikace PowerPoint</vt:lpstr>
      <vt:lpstr>Další obojživelníci</vt:lpstr>
      <vt:lpstr>Prezentace aplikace PowerPoint</vt:lpstr>
      <vt:lpstr>ptáci</vt:lpstr>
      <vt:lpstr>Prezentace aplikace PowerPoint</vt:lpstr>
      <vt:lpstr>savci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Ostatní živočichové v okolí rybníků</dc:title>
  <dc:creator>Uzivatelka</dc:creator>
  <cp:lastModifiedBy>Uzivatelka</cp:lastModifiedBy>
  <cp:revision>9</cp:revision>
  <dcterms:created xsi:type="dcterms:W3CDTF">2020-04-22T09:44:35Z</dcterms:created>
  <dcterms:modified xsi:type="dcterms:W3CDTF">2020-04-23T09:24:11Z</dcterms:modified>
</cp:coreProperties>
</file>